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</p:sldMasterIdLst>
  <p:notesMasterIdLst>
    <p:notesMasterId r:id="rId16"/>
  </p:notesMasterIdLst>
  <p:sldIdLst>
    <p:sldId id="271" r:id="rId4"/>
    <p:sldId id="263" r:id="rId5"/>
    <p:sldId id="256" r:id="rId6"/>
    <p:sldId id="257" r:id="rId7"/>
    <p:sldId id="258" r:id="rId8"/>
    <p:sldId id="262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107DF-072D-4CAF-9EAF-53A4A766CE2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DD09A-46CE-407D-BB8C-21E6F91F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5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3169C9A-927D-4A88-9F5C-40BE4196357C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7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8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49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9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6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93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5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71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5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7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6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gif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gif"/><Relationship Id="rId5" Type="http://schemas.openxmlformats.org/officeDocument/2006/relationships/audio" Target="../media/audio2.wav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microsoft.com/office/2007/relationships/hdphoto" Target="../media/hdphoto1.wdp"/><Relationship Id="rId10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5" Type="http://schemas.openxmlformats.org/officeDocument/2006/relationships/image" Target="../media/image7.jp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8.xml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9.xml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7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305800" y="2774950"/>
            <a:ext cx="2743200" cy="1600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1000" y="238125"/>
            <a:ext cx="1600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3:</a:t>
            </a:r>
          </a:p>
        </p:txBody>
      </p:sp>
      <p:pic>
        <p:nvPicPr>
          <p:cNvPr id="6155" name="Picture 11" descr="barn_silo_doors_open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78188"/>
            <a:ext cx="16764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1049000" y="334645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15m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9563100" y="2362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18m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5210175" y="2590800"/>
            <a:ext cx="2438400" cy="914400"/>
          </a:xfrm>
          <a:prstGeom prst="wedgeEllipseCallout">
            <a:avLst>
              <a:gd name="adj1" fmla="val 84694"/>
              <a:gd name="adj2" fmla="val 64236"/>
            </a:avLst>
          </a:prstGeom>
          <a:gradFill rotWithShape="1">
            <a:gsLst>
              <a:gs pos="0">
                <a:schemeClr val="bg1"/>
              </a:gs>
              <a:gs pos="100000">
                <a:srgbClr val="CCCC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.VnTime" panose="020B7200000000000000" pitchFamily="34" charset="0"/>
              </a:rPr>
              <a:t>20% diÖn tÝch ®Êt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581775" y="2978150"/>
            <a:ext cx="160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Time" panose="020B7200000000000000" pitchFamily="34" charset="0"/>
              </a:rPr>
              <a:t>= … m</a:t>
            </a:r>
            <a:r>
              <a:rPr lang="en-US" altLang="en-US" sz="1800" b="1" baseline="30000">
                <a:solidFill>
                  <a:srgbClr val="FF0000"/>
                </a:solidFill>
                <a:latin typeface=".VnTime" panose="020B7200000000000000" pitchFamily="34" charset="0"/>
              </a:rPr>
              <a:t>2 </a:t>
            </a:r>
            <a:r>
              <a:rPr lang="en-US" altLang="en-US" sz="1800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209800" y="504825"/>
            <a:ext cx="9601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Một mảnh đất hình chữ nhật có chiều dài 18m và chiều rộng 15m. Người ta dành 20% diện tích mảnh đất để làm nhà. Tính diện tích phần đất làm nhà?</a:t>
            </a:r>
          </a:p>
        </p:txBody>
      </p:sp>
    </p:spTree>
    <p:extLst>
      <p:ext uri="{BB962C8B-B14F-4D97-AF65-F5344CB8AC3E}">
        <p14:creationId xmlns:p14="http://schemas.microsoft.com/office/powerpoint/2010/main" val="3213168044"/>
      </p:ext>
    </p:extLst>
  </p:cSld>
  <p:clrMapOvr>
    <a:masterClrMapping/>
  </p:clrMapOvr>
  <p:transition spd="slow">
    <p:comb dir="vert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/>
      <p:bldP spid="6156" grpId="0"/>
      <p:bldP spid="6157" grpId="0"/>
      <p:bldP spid="6160" grpId="0" animBg="1"/>
      <p:bldP spid="61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78"/>
          <p:cNvSpPr>
            <a:spLocks noChangeArrowheads="1"/>
          </p:cNvSpPr>
          <p:nvPr/>
        </p:nvSpPr>
        <p:spPr bwMode="auto">
          <a:xfrm>
            <a:off x="3048000" y="990600"/>
            <a:ext cx="5715000" cy="4953000"/>
          </a:xfrm>
          <a:prstGeom prst="star16">
            <a:avLst>
              <a:gd name="adj" fmla="val 45861"/>
            </a:avLst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291" name="Picture 85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6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7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8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9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0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670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1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92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93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94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95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482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96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97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98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99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00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01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102" descr="FLOWR004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2" name="AutoShape 104"/>
          <p:cNvSpPr>
            <a:spLocks noChangeArrowheads="1"/>
          </p:cNvSpPr>
          <p:nvPr/>
        </p:nvSpPr>
        <p:spPr bwMode="auto">
          <a:xfrm>
            <a:off x="4724400" y="0"/>
            <a:ext cx="2286000" cy="990600"/>
          </a:xfrm>
          <a:prstGeom prst="sun">
            <a:avLst>
              <a:gd name="adj" fmla="val 18579"/>
            </a:avLst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1200 c©y</a:t>
            </a:r>
          </a:p>
        </p:txBody>
      </p:sp>
      <p:sp>
        <p:nvSpPr>
          <p:cNvPr id="12393" name="AutoShape 105"/>
          <p:cNvSpPr>
            <a:spLocks noChangeArrowheads="1"/>
          </p:cNvSpPr>
          <p:nvPr/>
        </p:nvSpPr>
        <p:spPr bwMode="auto">
          <a:xfrm>
            <a:off x="1247775" y="704850"/>
            <a:ext cx="2638425" cy="1676400"/>
          </a:xfrm>
          <a:prstGeom prst="star32">
            <a:avLst>
              <a:gd name="adj" fmla="val 41593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5% Sè c©y lµ:          </a:t>
            </a:r>
          </a:p>
        </p:txBody>
      </p:sp>
      <p:sp>
        <p:nvSpPr>
          <p:cNvPr id="12394" name="AutoShape 106"/>
          <p:cNvSpPr>
            <a:spLocks noChangeArrowheads="1"/>
          </p:cNvSpPr>
          <p:nvPr/>
        </p:nvSpPr>
        <p:spPr bwMode="auto">
          <a:xfrm>
            <a:off x="1371600" y="4953000"/>
            <a:ext cx="2819400" cy="1676400"/>
          </a:xfrm>
          <a:prstGeom prst="star32">
            <a:avLst>
              <a:gd name="adj" fmla="val 43602"/>
            </a:avLst>
          </a:prstGeom>
          <a:gradFill rotWithShape="1">
            <a:gsLst>
              <a:gs pos="0">
                <a:schemeClr val="bg1"/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20% Sè c©y lµ:             </a:t>
            </a:r>
          </a:p>
        </p:txBody>
      </p:sp>
      <p:sp>
        <p:nvSpPr>
          <p:cNvPr id="12395" name="AutoShape 107"/>
          <p:cNvSpPr>
            <a:spLocks noChangeArrowheads="1"/>
          </p:cNvSpPr>
          <p:nvPr/>
        </p:nvSpPr>
        <p:spPr bwMode="auto">
          <a:xfrm>
            <a:off x="8001000" y="4800600"/>
            <a:ext cx="2667000" cy="1676400"/>
          </a:xfrm>
          <a:prstGeom prst="star32">
            <a:avLst>
              <a:gd name="adj" fmla="val 4486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25% Sè c©y lµ:             </a:t>
            </a:r>
          </a:p>
        </p:txBody>
      </p:sp>
      <p:sp>
        <p:nvSpPr>
          <p:cNvPr id="12396" name="AutoShape 108"/>
          <p:cNvSpPr>
            <a:spLocks noChangeArrowheads="1"/>
          </p:cNvSpPr>
          <p:nvPr/>
        </p:nvSpPr>
        <p:spPr bwMode="auto">
          <a:xfrm>
            <a:off x="8153400" y="685800"/>
            <a:ext cx="2895600" cy="1676400"/>
          </a:xfrm>
          <a:prstGeom prst="star32">
            <a:avLst>
              <a:gd name="adj" fmla="val 42931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10% Sè c©y lµ:            </a:t>
            </a:r>
          </a:p>
        </p:txBody>
      </p:sp>
    </p:spTree>
    <p:extLst>
      <p:ext uri="{BB962C8B-B14F-4D97-AF65-F5344CB8AC3E}">
        <p14:creationId xmlns:p14="http://schemas.microsoft.com/office/powerpoint/2010/main" val="68728429"/>
      </p:ext>
    </p:extLst>
  </p:cSld>
  <p:clrMapOvr>
    <a:masterClrMapping/>
  </p:clrMapOvr>
  <p:transition spd="slow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" grpId="0" animBg="1"/>
      <p:bldP spid="12393" grpId="0" animBg="1"/>
      <p:bldP spid="12394" grpId="0" animBg="1"/>
      <p:bldP spid="12395" grpId="0" animBg="1"/>
      <p:bldP spid="123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uongDu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52400"/>
            <a:ext cx="3832225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brush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50950"/>
            <a:ext cx="394017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368800" y="363538"/>
            <a:ext cx="5786438" cy="771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2707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</a:rPr>
              <a:t> BÀI HỌC KẾT THÚC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524000" y="4208463"/>
            <a:ext cx="9144000" cy="13985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2707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</a:rPr>
              <a:t> KÍNH CHÚC QUÝ THẦY CÔ VÀ CÁC EM MẠNH KHỎE</a:t>
            </a:r>
          </a:p>
        </p:txBody>
      </p:sp>
    </p:spTree>
    <p:extLst>
      <p:ext uri="{BB962C8B-B14F-4D97-AF65-F5344CB8AC3E}">
        <p14:creationId xmlns:p14="http://schemas.microsoft.com/office/powerpoint/2010/main" val="3885338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4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228600"/>
            <a:ext cx="5715000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4" name="Oval 3"/>
          <p:cNvSpPr/>
          <p:nvPr/>
        </p:nvSpPr>
        <p:spPr>
          <a:xfrm>
            <a:off x="3200400" y="2209800"/>
            <a:ext cx="64770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00500" y="2895601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bí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6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5059" y="1417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052006" y="1676400"/>
            <a:ext cx="2913743" cy="3048000"/>
          </a:xfrm>
          <a:prstGeom prst="rect">
            <a:avLst/>
          </a:prstGeom>
        </p:spPr>
      </p:pic>
      <p:pic>
        <p:nvPicPr>
          <p:cNvPr id="5" name="q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4909953" y="1676400"/>
            <a:ext cx="2765410" cy="3048000"/>
          </a:xfrm>
          <a:prstGeom prst="rect">
            <a:avLst/>
          </a:prstGeom>
        </p:spPr>
      </p:pic>
      <p:pic>
        <p:nvPicPr>
          <p:cNvPr id="6" name="q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8686800" y="1793776"/>
            <a:ext cx="2618461" cy="289290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88705" y="3352800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686800" y="3130999"/>
            <a:ext cx="2826595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75679" y="3298333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16862" y="3609561"/>
            <a:ext cx="198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8177" y="3267595"/>
            <a:ext cx="2237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749" y="3595802"/>
            <a:ext cx="1862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04800"/>
            <a:ext cx="5181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08564" y="736313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362201"/>
            <a:ext cx="394854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4558146" y="2183116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15000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grpSp>
        <p:nvGrpSpPr>
          <p:cNvPr id="21" name="times up"/>
          <p:cNvGrpSpPr/>
          <p:nvPr/>
        </p:nvGrpSpPr>
        <p:grpSpPr>
          <a:xfrm>
            <a:off x="9474740" y="1775963"/>
            <a:ext cx="1205624" cy="362438"/>
            <a:chOff x="4284637" y="-304827"/>
            <a:chExt cx="2669678" cy="697560"/>
          </a:xfrm>
        </p:grpSpPr>
        <p:sp>
          <p:nvSpPr>
            <p:cNvPr id="22" name="Rounded Rectangle 2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789854" y="24354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87" y="328734"/>
            <a:ext cx="1370670" cy="13663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812073" y="906105"/>
            <a:ext cx="525701" cy="509437"/>
            <a:chOff x="840573" y="2379277"/>
            <a:chExt cx="3829048" cy="3849975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232357" y="951468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79771" y="1205115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34046" y="989038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17943" y="705247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6" grpId="1" animBg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04800"/>
            <a:ext cx="51816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8564" y="736313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45%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663013"/>
            <a:ext cx="356859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45%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5,4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5715000" y="2168343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154" y="2650601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21" name="q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9409516" y="5596866"/>
            <a:ext cx="1293121" cy="1217178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5406" y="1805905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700520" y="5429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53" y="358676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22739" y="936047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3023" y="981410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90437" y="123505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4712" y="1018980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8609" y="735189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304800"/>
            <a:ext cx="51816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8564" y="736313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25%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908" y="2403552"/>
            <a:ext cx="47900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25%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</a:rPr>
              <a:t>: 50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5715000" y="2264428"/>
            <a:ext cx="3505200" cy="219738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2743199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21" name="q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9429420" y="5550187"/>
            <a:ext cx="1238580" cy="126589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2483" y="1783021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97597" y="31412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30" y="335792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19816" y="913163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0100" y="958526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7514" y="121217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89" y="996096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686" y="712305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6" grpId="1" animBg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1404938" cy="685800"/>
          </a:xfrm>
        </p:spPr>
        <p:txBody>
          <a:bodyPr/>
          <a:lstStyle/>
          <a:p>
            <a:pPr algn="l" eaLnBrk="1" hangingPunct="1"/>
            <a:r>
              <a:rPr lang="en-US" alt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309938" y="1624013"/>
            <a:ext cx="5257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a) Tìm 15% của 320 kg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309938" y="2627313"/>
            <a:ext cx="4572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b) Tìm 24% của 235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6477000" y="18288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7" grpId="0"/>
      <p:bldP spid="235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7"/>
          <p:cNvSpPr>
            <a:spLocks noChangeArrowheads="1"/>
          </p:cNvSpPr>
          <p:nvPr/>
        </p:nvSpPr>
        <p:spPr bwMode="auto">
          <a:xfrm>
            <a:off x="201613" y="493713"/>
            <a:ext cx="1438275" cy="342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Bài 2:</a:t>
            </a: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207963" y="665163"/>
            <a:ext cx="92408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310A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V="1">
            <a:off x="1174750" y="2684463"/>
            <a:ext cx="3200400" cy="15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2616200" y="2133600"/>
            <a:ext cx="3048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V="1">
            <a:off x="485775" y="3875088"/>
            <a:ext cx="1524000" cy="269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609600" y="3282950"/>
            <a:ext cx="6629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4" name="Picture 19" descr="IMG_17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836613"/>
            <a:ext cx="432117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460375" y="1566863"/>
            <a:ext cx="6934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bán 120 kg gạo, trong đó có 35% là gạo nếp. Hỏi người đó bán được bao nhiêu ki – lô – gam gạo nếp? </a:t>
            </a:r>
          </a:p>
        </p:txBody>
      </p:sp>
    </p:spTree>
    <p:extLst>
      <p:ext uri="{BB962C8B-B14F-4D97-AF65-F5344CB8AC3E}">
        <p14:creationId xmlns:p14="http://schemas.microsoft.com/office/powerpoint/2010/main" val="148057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  <p:bldP spid="65549" grpId="0" animBg="1"/>
      <p:bldP spid="65550" grpId="0" animBg="1"/>
      <p:bldP spid="655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7"/>
          <p:cNvSpPr>
            <a:spLocks noChangeArrowheads="1"/>
          </p:cNvSpPr>
          <p:nvPr/>
        </p:nvSpPr>
        <p:spPr bwMode="auto">
          <a:xfrm>
            <a:off x="201613" y="493713"/>
            <a:ext cx="1438275" cy="342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Bài 2:</a:t>
            </a: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07963" y="665163"/>
            <a:ext cx="92408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310A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V="1">
            <a:off x="1174750" y="2684463"/>
            <a:ext cx="3200400" cy="15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2616200" y="2133600"/>
            <a:ext cx="3048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V="1">
            <a:off x="485775" y="3875088"/>
            <a:ext cx="1524000" cy="269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609600" y="3282950"/>
            <a:ext cx="6629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8" name="Picture 19" descr="IMG_17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836613"/>
            <a:ext cx="432117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460375" y="1566863"/>
            <a:ext cx="6934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bán 120 kg gạo, trong đó có 35% là gạo nếp. Hỏi người đó bán được bao nhiêu ki – lô – gam gạo nếp? 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60375" y="4267200"/>
            <a:ext cx="70961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400" b="1" i="1" u="sng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S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ố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ki</a:t>
            </a:r>
            <a:r>
              <a:rPr lang="en-US" altLang="en-US" sz="2400" b="1" dirty="0">
                <a:latin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lô</a:t>
            </a:r>
            <a:r>
              <a:rPr lang="en-US" altLang="en-US" sz="2400" b="1" dirty="0">
                <a:latin typeface="Times New Roman" panose="02020603050405020304" pitchFamily="18" charset="0"/>
              </a:rPr>
              <a:t> – gam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gạo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nếp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bán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120 : 100 x 35 = 42(kg)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                                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           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: 42 kg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gạo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nếp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90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  <p:bldP spid="65549" grpId="0" animBg="1"/>
      <p:bldP spid="65550" grpId="0" animBg="1"/>
      <p:bldP spid="65551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41&quot;&gt;&lt;property id=&quot;20148&quot; value=&quot;5&quot;/&gt;&lt;property id=&quot;20300&quot; value=&quot;Slide 9&quot;/&gt;&lt;property id=&quot;20307&quot; value=&quot;264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331</Words>
  <Application>Microsoft Office PowerPoint</Application>
  <PresentationFormat>Widescreen</PresentationFormat>
  <Paragraphs>57</Paragraphs>
  <Slides>12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.VnTime</vt:lpstr>
      <vt:lpstr>Arial</vt:lpstr>
      <vt:lpstr>Calibri</vt:lpstr>
      <vt:lpstr>Times New Roman</vt:lpstr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27</cp:revision>
  <dcterms:created xsi:type="dcterms:W3CDTF">2020-08-11T17:24:50Z</dcterms:created>
  <dcterms:modified xsi:type="dcterms:W3CDTF">2022-12-21T03:45:08Z</dcterms:modified>
</cp:coreProperties>
</file>